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40"/>
  </p:notesMasterIdLst>
  <p:handoutMasterIdLst>
    <p:handoutMasterId r:id="rId41"/>
  </p:handoutMasterIdLst>
  <p:sldIdLst>
    <p:sldId id="394" r:id="rId4"/>
    <p:sldId id="395" r:id="rId5"/>
    <p:sldId id="582" r:id="rId6"/>
    <p:sldId id="583" r:id="rId7"/>
    <p:sldId id="584" r:id="rId8"/>
    <p:sldId id="585" r:id="rId9"/>
    <p:sldId id="586" r:id="rId10"/>
    <p:sldId id="588" r:id="rId11"/>
    <p:sldId id="578" r:id="rId12"/>
    <p:sldId id="579" r:id="rId13"/>
    <p:sldId id="580" r:id="rId14"/>
    <p:sldId id="589" r:id="rId15"/>
    <p:sldId id="591" r:id="rId16"/>
    <p:sldId id="590" r:id="rId17"/>
    <p:sldId id="592" r:id="rId18"/>
    <p:sldId id="581" r:id="rId19"/>
    <p:sldId id="587" r:id="rId20"/>
    <p:sldId id="594" r:id="rId21"/>
    <p:sldId id="595" r:id="rId22"/>
    <p:sldId id="596" r:id="rId23"/>
    <p:sldId id="597" r:id="rId24"/>
    <p:sldId id="598" r:id="rId25"/>
    <p:sldId id="599" r:id="rId26"/>
    <p:sldId id="602" r:id="rId27"/>
    <p:sldId id="603" r:id="rId28"/>
    <p:sldId id="600" r:id="rId29"/>
    <p:sldId id="606" r:id="rId30"/>
    <p:sldId id="601" r:id="rId31"/>
    <p:sldId id="604" r:id="rId32"/>
    <p:sldId id="605" r:id="rId33"/>
    <p:sldId id="608" r:id="rId34"/>
    <p:sldId id="607" r:id="rId35"/>
    <p:sldId id="421" r:id="rId36"/>
    <p:sldId id="442" r:id="rId37"/>
    <p:sldId id="352" r:id="rId38"/>
    <p:sldId id="393" r:id="rId3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D3B"/>
    <a:srgbClr val="E85C0E"/>
    <a:srgbClr val="FF6600"/>
    <a:srgbClr val="603A14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4595" autoAdjust="0"/>
  </p:normalViewPr>
  <p:slideViewPr>
    <p:cSldViewPr>
      <p:cViewPr>
        <p:scale>
          <a:sx n="80" d="100"/>
          <a:sy n="80" d="100"/>
        </p:scale>
        <p:origin x="682" y="13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06-Jun-16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06-Jun-16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97309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10999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11977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06-Jun-16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06-Jun-16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06-Jun-16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06-Jun-16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1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1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2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judge.softuni.bg/Contests/Practice/Index/175#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3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3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4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4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Practice/Index/175#5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6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4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fundamentals" TargetMode="External"/><Relationship Id="rId21" Type="http://schemas.openxmlformats.org/officeDocument/2006/relationships/image" Target="../media/image38.png"/><Relationship Id="rId7" Type="http://schemas.openxmlformats.org/officeDocument/2006/relationships/image" Target="../media/image31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5" Type="http://schemas.openxmlformats.org/officeDocument/2006/relationships/image" Target="../media/image35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7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2.png"/><Relationship Id="rId14" Type="http://schemas.openxmlformats.org/officeDocument/2006/relationships/hyperlink" Target="http://www.indeavr.com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783608"/>
            <a:ext cx="8125251" cy="113290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Objects and Classes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037128"/>
            <a:ext cx="8125251" cy="1298864"/>
          </a:xfrm>
        </p:spPr>
        <p:txBody>
          <a:bodyPr>
            <a:normAutofit/>
          </a:bodyPr>
          <a:lstStyle/>
          <a:p>
            <a:r>
              <a:rPr lang="en-US" dirty="0"/>
              <a:t>Using Objects and Classes</a:t>
            </a:r>
            <a:br>
              <a:rPr lang="en-US" dirty="0"/>
            </a:br>
            <a:r>
              <a:rPr lang="en-US" dirty="0"/>
              <a:t> Defining Simple Classes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05318" y="3830714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115291" y="3723742"/>
            <a:ext cx="1589089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Objects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&amp; Classes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457043" y="3882328"/>
            <a:ext cx="5040243" cy="2491578"/>
            <a:chOff x="6457043" y="3921617"/>
            <a:chExt cx="5040243" cy="2491578"/>
          </a:xfrm>
        </p:grpSpPr>
        <p:pic>
          <p:nvPicPr>
            <p:cNvPr id="27" name="Picture 4" descr="C:\Documents\Courses\OOP\OOP Images\bb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043" y="3921617"/>
              <a:ext cx="3009011" cy="2333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/>
            <p:cNvSpPr/>
            <p:nvPr/>
          </p:nvSpPr>
          <p:spPr>
            <a:xfrm>
              <a:off x="7202705" y="4084995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875058" y="5443148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600000" lon="1200000" rev="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P</a:t>
              </a:r>
              <a:endParaRPr lang="en-US" sz="45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528491" y="4770795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pic>
          <p:nvPicPr>
            <p:cNvPr id="31" name="Picture 3" descr="C:\Documents\Courses\OOP\OOP Images\objects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9499" y="3957476"/>
              <a:ext cx="2637787" cy="245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/>
            <p:cNvSpPr/>
            <p:nvPr/>
          </p:nvSpPr>
          <p:spPr>
            <a:xfrm>
              <a:off x="9466054" y="4501393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0797458" y="4724632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266772" y="5367634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600000" lon="1200000" rev="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P</a:t>
              </a:r>
              <a:endParaRPr lang="en-US" sz="45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.NET Framework provides thousands of ready-to-use classes</a:t>
            </a:r>
          </a:p>
          <a:p>
            <a:pPr lvl="1"/>
            <a:r>
              <a:rPr lang="en-US" dirty="0"/>
              <a:t>Packaged into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namespaces</a:t>
            </a:r>
            <a:r>
              <a:rPr lang="en-US" dirty="0"/>
              <a:t> like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System.Text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System.Collections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System.Linq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System.Net</a:t>
            </a:r>
            <a:r>
              <a:rPr lang="en-US" noProof="1"/>
              <a:t>, </a:t>
            </a:r>
            <a:r>
              <a:rPr lang="en-US" dirty="0"/>
              <a:t>etc.</a:t>
            </a:r>
          </a:p>
          <a:p>
            <a:r>
              <a:rPr lang="en-US" dirty="0"/>
              <a:t>Using static .NET classes: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Using non-static .NET classes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API Classes in .NET Framework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3709637"/>
            <a:ext cx="10515598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DateTime today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DateTime.Now</a:t>
            </a:r>
            <a:r>
              <a:rPr lang="en-US" dirty="0"/>
              <a:t>;</a:t>
            </a:r>
          </a:p>
          <a:p>
            <a:r>
              <a:rPr lang="en-US" dirty="0"/>
              <a:t>double cosine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Math.Cos</a:t>
            </a:r>
            <a:r>
              <a:rPr lang="en-US" dirty="0"/>
              <a:t>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Math.PI</a:t>
            </a:r>
            <a:r>
              <a:rPr lang="en-US" dirty="0"/>
              <a:t>);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2" y="5512106"/>
            <a:ext cx="10515598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Random rnd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Random</a:t>
            </a:r>
            <a:r>
              <a:rPr lang="en-US" dirty="0"/>
              <a:t>();</a:t>
            </a:r>
          </a:p>
          <a:p>
            <a:r>
              <a:rPr lang="en-US" dirty="0"/>
              <a:t>int randomNumber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rnd</a:t>
            </a:r>
            <a:r>
              <a:rPr lang="en-US" dirty="0"/>
              <a:t>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Next</a:t>
            </a:r>
            <a:r>
              <a:rPr lang="en-US" dirty="0"/>
              <a:t>(1, 99);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808787" y="3282240"/>
            <a:ext cx="4038600" cy="759544"/>
          </a:xfrm>
          <a:prstGeom prst="wedgeRoundRectCallout">
            <a:avLst>
              <a:gd name="adj1" fmla="val -65568"/>
              <a:gd name="adj2" fmla="val 439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Class.StaticMember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6170612" y="4998984"/>
            <a:ext cx="3048000" cy="658866"/>
          </a:xfrm>
          <a:prstGeom prst="wedgeRoundRectCallout">
            <a:avLst>
              <a:gd name="adj1" fmla="val -71417"/>
              <a:gd name="adj2" fmla="val 667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new Class(…)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597774" y="5862768"/>
            <a:ext cx="3068638" cy="658866"/>
          </a:xfrm>
          <a:prstGeom prst="wedgeRoundRectCallout">
            <a:avLst>
              <a:gd name="adj1" fmla="val -67651"/>
              <a:gd name="adj2" fmla="val -11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Object.Member</a:t>
            </a:r>
          </a:p>
        </p:txBody>
      </p:sp>
    </p:spTree>
    <p:extLst>
      <p:ext uri="{BB962C8B-B14F-4D97-AF65-F5344CB8AC3E}">
        <p14:creationId xmlns:p14="http://schemas.microsoft.com/office/powerpoint/2010/main" val="162279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.NET Classes – Examples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00536"/>
            <a:ext cx="10667998" cy="51621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/>
              <a:t>DateTime today =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DateTime.Now</a:t>
            </a:r>
            <a:r>
              <a:rPr lang="en-US" sz="2200" dirty="0"/>
              <a:t>;</a:t>
            </a:r>
          </a:p>
          <a:p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Console.WriteLine</a:t>
            </a:r>
            <a:r>
              <a:rPr lang="en-US" sz="2200" dirty="0"/>
              <a:t>("Today is: " + today);</a:t>
            </a:r>
          </a:p>
          <a:p>
            <a:r>
              <a:rPr lang="en-US" sz="2200" dirty="0"/>
              <a:t>DateTime tomorrow =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today.AddDays</a:t>
            </a:r>
            <a:r>
              <a:rPr lang="en-US" sz="2200" dirty="0"/>
              <a:t>(1);</a:t>
            </a:r>
          </a:p>
          <a:p>
            <a:r>
              <a:rPr lang="en-US" sz="2200" dirty="0"/>
              <a:t>Console.WriteLine("Tomorrow is: " + tomorrow);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double angleDegrees = 60;</a:t>
            </a:r>
          </a:p>
          <a:p>
            <a:r>
              <a:rPr lang="en-US" sz="2200" dirty="0"/>
              <a:t>double angleRadians = angleDegrees *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Math.PI</a:t>
            </a:r>
            <a:r>
              <a:rPr lang="en-US" sz="2200" dirty="0"/>
              <a:t> / 180;</a:t>
            </a:r>
          </a:p>
          <a:p>
            <a:r>
              <a:rPr lang="en-US" sz="2200" dirty="0"/>
              <a:t>Console.WriteLine(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Math.Cos</a:t>
            </a:r>
            <a:r>
              <a:rPr lang="en-US" sz="2200" dirty="0"/>
              <a:t>(angleRadians)); //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0.5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Random rnd =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new Random()</a:t>
            </a:r>
            <a:r>
              <a:rPr lang="en-US" sz="2200" dirty="0"/>
              <a:t>;</a:t>
            </a:r>
          </a:p>
          <a:p>
            <a:r>
              <a:rPr lang="en-US" sz="2200" dirty="0"/>
              <a:t>Console.WriteLine("Random number = " +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rnd.Next</a:t>
            </a:r>
            <a:r>
              <a:rPr lang="en-US" sz="2200" dirty="0"/>
              <a:t>(1,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/>
              <a:t>100));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WebClient webClient =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new WebClient</a:t>
            </a:r>
            <a:r>
              <a:rPr lang="en-US" sz="2200" dirty="0"/>
              <a:t>();</a:t>
            </a:r>
          </a:p>
          <a:p>
            <a:r>
              <a:rPr lang="en-US" sz="2200" dirty="0"/>
              <a:t>webClient.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DownloadFile</a:t>
            </a:r>
            <a:r>
              <a:rPr lang="en-US" sz="2200" dirty="0"/>
              <a:t>("http://www.introprogramming.info/wp-content/uploads/2015/10/Intro-CSharp-Book-v2015.pdf", "book.pdf");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Process.Start</a:t>
            </a:r>
            <a:r>
              <a:rPr lang="en-US" sz="2200" dirty="0"/>
              <a:t>("book.pdf");</a:t>
            </a:r>
          </a:p>
        </p:txBody>
      </p:sp>
    </p:spTree>
    <p:extLst>
      <p:ext uri="{BB962C8B-B14F-4D97-AF65-F5344CB8AC3E}">
        <p14:creationId xmlns:p14="http://schemas.microsoft.com/office/powerpoint/2010/main" val="1059585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of words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Randomize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their order </a:t>
            </a:r>
            <a:r>
              <a:rPr lang="en-US" dirty="0"/>
              <a:t>and print each word at a separate line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Randomize Words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08812" y="2552700"/>
            <a:ext cx="3331440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10S 7H 9C 9D JS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08812" y="3335566"/>
            <a:ext cx="3331439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7H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10S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9C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https://judge.softuni.bg/Contests/Practice/Index/175#1</a:t>
            </a:r>
            <a:endParaRPr lang="en-US" dirty="0"/>
          </a:p>
        </p:txBody>
      </p:sp>
      <p:sp>
        <p:nvSpPr>
          <p:cNvPr id="7" name="Curved Left Arrow 6"/>
          <p:cNvSpPr/>
          <p:nvPr/>
        </p:nvSpPr>
        <p:spPr>
          <a:xfrm>
            <a:off x="10437812" y="2787110"/>
            <a:ext cx="457200" cy="13716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1891350" y="5042442"/>
            <a:ext cx="4736462" cy="1034508"/>
          </a:xfrm>
          <a:prstGeom prst="wedgeRoundRectCallout">
            <a:avLst>
              <a:gd name="adj1" fmla="val 65819"/>
              <a:gd name="adj2" fmla="val -568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Note</a:t>
            </a:r>
            <a:r>
              <a:rPr lang="en-US" sz="2800" dirty="0">
                <a:solidFill>
                  <a:srgbClr val="FFFFFF"/>
                </a:solidFill>
              </a:rPr>
              <a:t>: the output is sample. It should always be different!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141412" y="2552700"/>
            <a:ext cx="92646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 b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141412" y="3335566"/>
            <a:ext cx="926462" cy="10141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b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8" name="Curved Left Arrow 17"/>
          <p:cNvSpPr/>
          <p:nvPr/>
        </p:nvSpPr>
        <p:spPr>
          <a:xfrm>
            <a:off x="2165435" y="2787110"/>
            <a:ext cx="457200" cy="121339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263962" y="2552700"/>
            <a:ext cx="2580489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PHP Java C#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263963" y="3335566"/>
            <a:ext cx="2580488" cy="14881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Java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PHP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C#</a:t>
            </a:r>
          </a:p>
        </p:txBody>
      </p:sp>
      <p:sp>
        <p:nvSpPr>
          <p:cNvPr id="21" name="Curved Left Arrow 20"/>
          <p:cNvSpPr/>
          <p:nvPr/>
        </p:nvSpPr>
        <p:spPr>
          <a:xfrm>
            <a:off x="5942012" y="2787110"/>
            <a:ext cx="457200" cy="13716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97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Randomize Words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492298"/>
            <a:ext cx="10667998" cy="42696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100" dirty="0"/>
              <a:t>string[] words = Console.ReadLine().Split(' ');</a:t>
            </a:r>
          </a:p>
          <a:p>
            <a:pPr>
              <a:spcBef>
                <a:spcPts val="1200"/>
              </a:spcBef>
            </a:pPr>
            <a:r>
              <a:rPr lang="en-US" sz="3100" dirty="0"/>
              <a:t>Random rnd =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new Random</a:t>
            </a:r>
            <a:r>
              <a:rPr lang="en-US" sz="3100" dirty="0"/>
              <a:t>();</a:t>
            </a:r>
          </a:p>
          <a:p>
            <a:r>
              <a:rPr lang="en-US" sz="3100" dirty="0"/>
              <a:t>for (int pos1 = 0; pos1 &lt; words.Length; pos1++)</a:t>
            </a:r>
          </a:p>
          <a:p>
            <a:r>
              <a:rPr lang="en-US" sz="3100" dirty="0"/>
              <a:t>{</a:t>
            </a:r>
          </a:p>
          <a:p>
            <a:r>
              <a:rPr lang="en-US" sz="3100" dirty="0"/>
              <a:t>   var pos2 =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rnd.Next</a:t>
            </a:r>
            <a:r>
              <a:rPr lang="en-US" sz="3100" dirty="0"/>
              <a:t>(words.Length);</a:t>
            </a:r>
          </a:p>
          <a:p>
            <a:r>
              <a:rPr lang="en-US" sz="3100" dirty="0"/>
              <a:t>   //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TODO: </a:t>
            </a:r>
            <a:r>
              <a:rPr lang="en-US" sz="3100" i="1" dirty="0">
                <a:solidFill>
                  <a:schemeClr val="tx2">
                    <a:lumMod val="75000"/>
                  </a:schemeClr>
                </a:solidFill>
              </a:rPr>
              <a:t>swap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 words[pos1] </a:t>
            </a:r>
            <a:r>
              <a:rPr lang="en-US" sz="3100" i="1" dirty="0">
                <a:solidFill>
                  <a:schemeClr val="tx2">
                    <a:lumMod val="75000"/>
                  </a:schemeClr>
                </a:solidFill>
              </a:rPr>
              <a:t>with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 words[pos2]</a:t>
            </a:r>
          </a:p>
          <a:p>
            <a:r>
              <a:rPr lang="en-US" sz="3100" dirty="0"/>
              <a:t>}</a:t>
            </a:r>
          </a:p>
          <a:p>
            <a:pPr>
              <a:spcBef>
                <a:spcPts val="1200"/>
              </a:spcBef>
            </a:pPr>
            <a:r>
              <a:rPr lang="en-US" sz="3100" dirty="0"/>
              <a:t>Console.WriteLine(string.Join("\r\n", words));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511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!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factorial) for very big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(e.g. 1000)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Big Factorial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5358" y="3190624"/>
            <a:ext cx="804535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147249" y="2955226"/>
            <a:ext cx="9281163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30414093201713378043612608166064768844377641568960512000000000000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595548" y="3321346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65358" y="202349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147249" y="2023494"/>
            <a:ext cx="975363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1595549" y="2126080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872302" y="202349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335339" y="2023494"/>
            <a:ext cx="1749673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3628800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4802493" y="2148138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857568" y="202349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9320605" y="2023494"/>
            <a:ext cx="2107807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479001600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8787759" y="2141853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50236" y="489176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88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147249" y="4396253"/>
            <a:ext cx="9281163" cy="154734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185482642257398439114796845645546284380220968949399346684421580986889562184028199319100141244804501828416633516851200000000000000000000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1580426" y="4994350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TextBox 19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19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Big Factorial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039434" y="4304908"/>
            <a:ext cx="10084178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var n = int.Parse(Console.ReadLine());</a:t>
            </a:r>
          </a:p>
          <a:p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BigInteger</a:t>
            </a:r>
            <a:r>
              <a:rPr lang="en-US" sz="2600" dirty="0"/>
              <a:t> f = 1;</a:t>
            </a:r>
          </a:p>
          <a:p>
            <a:r>
              <a:rPr lang="en-US" sz="2600" dirty="0"/>
              <a:t>for (int i = 2; i &lt;= n; i++) f *= i;</a:t>
            </a:r>
          </a:p>
          <a:p>
            <a:r>
              <a:rPr lang="en-US" sz="2600" dirty="0"/>
              <a:t>Console.WriteLine(f);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434" y="1143001"/>
            <a:ext cx="3058794" cy="2877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164" y="1143000"/>
            <a:ext cx="6350448" cy="287744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239764" y="2429321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8319526" y="4655348"/>
            <a:ext cx="3337486" cy="1478752"/>
          </a:xfrm>
          <a:prstGeom prst="wedgeRoundRectCallout">
            <a:avLst>
              <a:gd name="adj1" fmla="val -73432"/>
              <a:gd name="adj2" fmla="val -262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Use the .NET class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System.Numerics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.BigInteger</a:t>
            </a:r>
          </a:p>
        </p:txBody>
      </p:sp>
    </p:spTree>
    <p:extLst>
      <p:ext uri="{BB962C8B-B14F-4D97-AF65-F5344CB8AC3E}">
        <p14:creationId xmlns:p14="http://schemas.microsoft.com/office/powerpoint/2010/main" val="199015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5049745"/>
            <a:ext cx="98067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Using the Built-in .NET Classes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850112"/>
            <a:ext cx="98067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386" y="941696"/>
            <a:ext cx="3524026" cy="36375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212" y="866019"/>
            <a:ext cx="1984674" cy="3788922"/>
          </a:xfrm>
          <a:prstGeom prst="roundRect">
            <a:avLst>
              <a:gd name="adj" fmla="val 3116"/>
            </a:avLst>
          </a:prstGeom>
          <a:effectLst>
            <a:softEdge rad="3175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2812" y="1252626"/>
            <a:ext cx="2482318" cy="3015708"/>
          </a:xfrm>
          <a:prstGeom prst="roundRect">
            <a:avLst>
              <a:gd name="adj" fmla="val 5851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67903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5540" y="4781550"/>
            <a:ext cx="8938472" cy="820600"/>
          </a:xfrm>
        </p:spPr>
        <p:txBody>
          <a:bodyPr/>
          <a:lstStyle/>
          <a:p>
            <a:pPr lvl="0"/>
            <a:r>
              <a:rPr lang="en-US" dirty="0"/>
              <a:t>Defining Simple Classes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5540" y="5727672"/>
            <a:ext cx="8938472" cy="688256"/>
          </a:xfrm>
        </p:spPr>
        <p:txBody>
          <a:bodyPr/>
          <a:lstStyle/>
          <a:p>
            <a:r>
              <a:rPr lang="en-US" dirty="0"/>
              <a:t>Bundle Fields Together</a:t>
            </a:r>
          </a:p>
        </p:txBody>
      </p:sp>
      <p:pic>
        <p:nvPicPr>
          <p:cNvPr id="4" name="Picture 2" descr="http://cdn1.iconfinder.com/data/icons/BRILLIANT/database/png/400/object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18740" y="1430283"/>
            <a:ext cx="3909272" cy="286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2" y="1411233"/>
            <a:ext cx="2590800" cy="3160767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212" y="1439808"/>
            <a:ext cx="3048000" cy="285750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063357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classes hold a few fields of data, e.g.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Simple Classes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4634" y="2064156"/>
            <a:ext cx="10693778" cy="43003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class Point</a:t>
            </a:r>
          </a:p>
          <a:p>
            <a:r>
              <a:rPr lang="en-US" sz="3000" dirty="0"/>
              <a:t>{</a:t>
            </a:r>
          </a:p>
          <a:p>
            <a:r>
              <a:rPr lang="en-US" sz="3000" dirty="0"/>
              <a:t>  public int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sz="3000" dirty="0"/>
              <a:t> { get; set; }</a:t>
            </a:r>
          </a:p>
          <a:p>
            <a:r>
              <a:rPr lang="en-US" sz="3000" dirty="0"/>
              <a:t>  public int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sz="3000" dirty="0"/>
              <a:t> { get; set; }</a:t>
            </a:r>
          </a:p>
          <a:p>
            <a:r>
              <a:rPr lang="en-US" sz="3000" dirty="0"/>
              <a:t>}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sz="3000" dirty="0"/>
              <a:t>…</a:t>
            </a:r>
          </a:p>
          <a:p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Point</a:t>
            </a:r>
            <a:r>
              <a:rPr lang="en-US" sz="3000" dirty="0"/>
              <a:t> p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new Point()</a:t>
            </a:r>
            <a:r>
              <a:rPr lang="en-US" sz="3000" dirty="0"/>
              <a:t> { X = 5, Y = 7 };</a:t>
            </a:r>
          </a:p>
          <a:p>
            <a:r>
              <a:rPr lang="en-US" sz="3000" dirty="0"/>
              <a:t>Console.WriteLine("Point({0}, {1})", p.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sz="3000" dirty="0"/>
              <a:t>, p.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sz="3000" dirty="0"/>
              <a:t>);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592842" y="1785765"/>
            <a:ext cx="1911020" cy="542811"/>
          </a:xfrm>
          <a:prstGeom prst="wedgeRoundRectCallout">
            <a:avLst>
              <a:gd name="adj1" fmla="val -66779"/>
              <a:gd name="adj2" fmla="val 497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4732337" y="4132949"/>
            <a:ext cx="3671802" cy="1082180"/>
          </a:xfrm>
          <a:prstGeom prst="wedgeRoundRectCallout">
            <a:avLst>
              <a:gd name="adj1" fmla="val -65734"/>
              <a:gd name="adj2" fmla="val 635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Creating </a:t>
            </a:r>
            <a:r>
              <a:rPr lang="bg-BG" sz="2800" dirty="0">
                <a:solidFill>
                  <a:srgbClr val="FFFFFF"/>
                </a:solidFill>
              </a:rPr>
              <a:t>а </a:t>
            </a:r>
            <a:r>
              <a:rPr lang="en-US" sz="2800" dirty="0">
                <a:solidFill>
                  <a:srgbClr val="FFFFFF"/>
                </a:solidFill>
              </a:rPr>
              <a:t>new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object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bg-BG" sz="2800" dirty="0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of class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Point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862" y="2290476"/>
            <a:ext cx="2301545" cy="2157699"/>
          </a:xfrm>
          <a:prstGeom prst="rect">
            <a:avLst/>
          </a:prstGeom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913437" y="1889620"/>
            <a:ext cx="2847975" cy="1082180"/>
          </a:xfrm>
          <a:prstGeom prst="wedgeRoundRectCallout">
            <a:avLst>
              <a:gd name="adj1" fmla="val -65257"/>
              <a:gd name="adj2" fmla="val 556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>
                <a:solidFill>
                  <a:srgbClr val="FFFFFF"/>
                </a:solidFill>
              </a:rPr>
              <a:t>(hold </a:t>
            </a:r>
            <a:r>
              <a:rPr lang="en-US" sz="2800" dirty="0">
                <a:solidFill>
                  <a:srgbClr val="FFFFFF"/>
                </a:solidFill>
              </a:rPr>
              <a:t>class data)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45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method to calculate the distance between two </a:t>
            </a:r>
            <a:br>
              <a:rPr lang="en-US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}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}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Write a program to read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two points </a:t>
            </a:r>
            <a:r>
              <a:rPr lang="en-US" dirty="0"/>
              <a:t>(given as two integers) and 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Euclidean distance </a:t>
            </a:r>
            <a:r>
              <a:rPr lang="en-US" dirty="0"/>
              <a:t>between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Distance between Points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10834" y="2476500"/>
            <a:ext cx="10541378" cy="106873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/>
              <a:t>double CalcDistance(Point p1, Point p2)</a:t>
            </a:r>
          </a:p>
          <a:p>
            <a:r>
              <a:rPr lang="en-US" sz="3000" dirty="0"/>
              <a:t>{ …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0834" y="4953000"/>
            <a:ext cx="940178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6 8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455571" y="4953000"/>
            <a:ext cx="1308304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5.000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1903412" y="5319120"/>
            <a:ext cx="391821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411575" y="4953000"/>
            <a:ext cx="940178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5 4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056311" y="4953000"/>
            <a:ext cx="1219201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2.000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5504153" y="5319120"/>
            <a:ext cx="391821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923211" y="4953000"/>
            <a:ext cx="1138616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8 -2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-1 5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766386" y="4953000"/>
            <a:ext cx="1585826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11.402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9214227" y="5319120"/>
            <a:ext cx="391821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TextBox 14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734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Using Objects and Classes</a:t>
            </a:r>
          </a:p>
          <a:p>
            <a:pPr lvl="0"/>
            <a:r>
              <a:rPr lang="en-US" dirty="0"/>
              <a:t>Using API Classes</a:t>
            </a:r>
          </a:p>
          <a:p>
            <a:pPr lvl="1"/>
            <a:r>
              <a:rPr lang="en-US" dirty="0"/>
              <a:t>Random Numbers</a:t>
            </a:r>
          </a:p>
          <a:p>
            <a:pPr lvl="1"/>
            <a:r>
              <a:rPr lang="en-US" dirty="0"/>
              <a:t>Date / Time Calculations</a:t>
            </a:r>
          </a:p>
          <a:p>
            <a:pPr lvl="1"/>
            <a:r>
              <a:rPr lang="en-US" dirty="0"/>
              <a:t>Download Files from Internet</a:t>
            </a:r>
          </a:p>
          <a:p>
            <a:pPr lvl="1"/>
            <a:r>
              <a:rPr lang="en-US" dirty="0"/>
              <a:t>Calculations with Big Integers</a:t>
            </a:r>
          </a:p>
          <a:p>
            <a:pPr lvl="0"/>
            <a:r>
              <a:rPr lang="en-US" dirty="0"/>
              <a:t>Defining Simple Classes</a:t>
            </a:r>
          </a:p>
          <a:p>
            <a:pPr lvl="1"/>
            <a:r>
              <a:rPr lang="en-US" dirty="0"/>
              <a:t>Bundle Fields Together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328" y="1701115"/>
            <a:ext cx="3193484" cy="4117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718" y="887599"/>
            <a:ext cx="2098566" cy="16270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7467" y="4772402"/>
            <a:ext cx="1883067" cy="1752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464" y="2796401"/>
            <a:ext cx="1424348" cy="1730402"/>
          </a:xfrm>
          <a:prstGeom prst="roundRect">
            <a:avLst>
              <a:gd name="adj" fmla="val 5851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have two points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}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Distance between Points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2" y="2057401"/>
            <a:ext cx="5029200" cy="4270898"/>
          </a:xfrm>
          <a:prstGeom prst="roundRect">
            <a:avLst>
              <a:gd name="adj" fmla="val 1279"/>
            </a:avLst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/>
              <p:cNvSpPr txBox="1">
                <a:spLocks/>
              </p:cNvSpPr>
              <p:nvPr/>
            </p:nvSpPr>
            <p:spPr>
              <a:xfrm>
                <a:off x="5942013" y="1962150"/>
                <a:ext cx="6053222" cy="4571999"/>
              </a:xfrm>
              <a:prstGeom prst="rect">
                <a:avLst/>
              </a:prstGeom>
            </p:spPr>
            <p:txBody>
              <a:bodyPr vert="horz" lIns="108000" tIns="36000" rIns="108000" bIns="36000" rtlCol="0">
                <a:normAutofit/>
              </a:bodyPr>
              <a:lstStyle>
                <a:lvl1pPr marL="304747" indent="-304747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F2B254"/>
                  </a:buClr>
                  <a:buSzPct val="100000"/>
                  <a:buFont typeface="Wingdings" panose="05000000000000000000" pitchFamily="2" charset="2"/>
                  <a:buChar char="§"/>
                  <a:defRPr sz="34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40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F9A1D"/>
                  </a:buClr>
                  <a:buSzPct val="80000"/>
                  <a:buFont typeface="Wingdings" panose="05000000000000000000" pitchFamily="2" charset="2"/>
                  <a:buChar char="§"/>
                  <a:defRPr sz="3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18987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D9411"/>
                  </a:buClr>
                  <a:buSzPct val="80000"/>
                  <a:buFont typeface="Wingdings" panose="05000000000000000000" pitchFamily="2" charset="2"/>
                  <a:buChar char="§"/>
                  <a:defRPr sz="2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23733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28D10"/>
                  </a:buClr>
                  <a:buSzPct val="80000"/>
                  <a:buFont typeface="Wingdings" panose="05000000000000000000" pitchFamily="2" charset="2"/>
                  <a:buChar char="§"/>
                  <a:defRPr sz="26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28480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33227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37972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2720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/>
                  <a:t>Draw a right-angled triangle</a:t>
                </a:r>
              </a:p>
              <a:p>
                <a:r>
                  <a:rPr lang="en-US" sz="3200" dirty="0"/>
                  <a:t>Side</a:t>
                </a:r>
                <a:r>
                  <a:rPr lang="en-US" sz="3200" b="1" dirty="0"/>
                  <a:t>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a</a:t>
                </a:r>
                <a:r>
                  <a:rPr lang="en-US" sz="3200" b="1" dirty="0"/>
                  <a:t> = |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en-US" sz="3200" b="1" dirty="0"/>
                  <a:t> -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b="1" dirty="0"/>
                  <a:t>|</a:t>
                </a:r>
              </a:p>
              <a:p>
                <a:r>
                  <a:rPr lang="en-US" sz="3200" dirty="0"/>
                  <a:t>Side</a:t>
                </a:r>
                <a:r>
                  <a:rPr lang="en-US" sz="3200" b="1" dirty="0"/>
                  <a:t>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b</a:t>
                </a:r>
                <a:r>
                  <a:rPr lang="en-US" sz="3200" b="1" dirty="0"/>
                  <a:t> = |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y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en-US" sz="3200" b="1" dirty="0"/>
                  <a:t> -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y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b="1" dirty="0"/>
                  <a:t>|</a:t>
                </a:r>
              </a:p>
              <a:p>
                <a:r>
                  <a:rPr lang="en-US" sz="3200" dirty="0"/>
                  <a:t>Distance == side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c</a:t>
                </a:r>
                <a:r>
                  <a:rPr lang="en-US" sz="3200" dirty="0"/>
                  <a:t> (hypotenuse)</a:t>
                </a:r>
              </a:p>
              <a:p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c</a:t>
                </a:r>
                <a: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dirty="0"/>
                  <a:t> =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a</a:t>
                </a:r>
                <a: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dirty="0"/>
                  <a:t> +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b</a:t>
                </a:r>
                <a: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b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</a:br>
                <a:r>
                  <a:rPr lang="en-US" sz="3200" dirty="0"/>
                  <a:t>(Pythagorean theorem)</a:t>
                </a:r>
              </a:p>
              <a:p>
                <a:r>
                  <a:rPr lang="en-US" sz="3200" dirty="0"/>
                  <a:t>Distance =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c</a:t>
                </a:r>
                <a:r>
                  <a:rPr lang="en-US" sz="3200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0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0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013" y="1962150"/>
                <a:ext cx="6053222" cy="4571999"/>
              </a:xfrm>
              <a:prstGeom prst="rect">
                <a:avLst/>
              </a:prstGeom>
              <a:blipFill>
                <a:blip r:embed="rId3"/>
                <a:stretch>
                  <a:fillRect l="-2014" t="-1867" b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025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Distance between Points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10834" y="1123950"/>
            <a:ext cx="10541378" cy="49736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</a:pPr>
            <a:r>
              <a:rPr lang="en-US" sz="2500" dirty="0"/>
              <a:t>static void Main()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{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   Point p1 = ReadPoint();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// TODO: implement ReadPoint()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Point p2 = ReadPoint();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var dist = CalcDistance(p1, p2);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Console.WriteLine("Distance: {0:f3}", dist);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}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sz="2500" dirty="0"/>
              <a:t>static double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CalcDistance</a:t>
            </a:r>
            <a:r>
              <a:rPr lang="en-US" sz="2500" dirty="0"/>
              <a:t>(Point p1, Point p2)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{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   var deltaX = p2.X - p1.X;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var deltaY = p2.Y - p1.Y;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return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Math.Sqrt(deltaX * deltaX + deltaY * deltaY)</a:t>
            </a:r>
            <a:r>
              <a:rPr lang="en-US" sz="2500" dirty="0"/>
              <a:t>;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8512" y="622488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402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Write a program to read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points and print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closest two </a:t>
            </a:r>
            <a:r>
              <a:rPr lang="en-US" sz="3200" dirty="0"/>
              <a:t>of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Closest Two Points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3262" y="1866900"/>
            <a:ext cx="14478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2 5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-1 3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3262" y="4595037"/>
            <a:ext cx="14478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1.414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(3, 4)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(2, 5)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https://judge.softuni.bg/Contests/Practice/Index/175#4</a:t>
            </a:r>
            <a:endParaRPr lang="en-US" dirty="0"/>
          </a:p>
        </p:txBody>
      </p:sp>
      <p:sp>
        <p:nvSpPr>
          <p:cNvPr id="9" name="Down Arrow 8"/>
          <p:cNvSpPr/>
          <p:nvPr/>
        </p:nvSpPr>
        <p:spPr>
          <a:xfrm>
            <a:off x="1274762" y="420195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836862" y="2261901"/>
            <a:ext cx="1676400" cy="18517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12 -30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6 18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6 18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836862" y="4595037"/>
            <a:ext cx="16764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0.000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(6, 18)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(6, 18)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3522662" y="420195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199062" y="2261901"/>
            <a:ext cx="1447800" cy="18517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1 1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2 2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3 3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199062" y="4595037"/>
            <a:ext cx="14478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1.414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(1, 1)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(2, 2)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5770562" y="420195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7332662" y="2261900"/>
            <a:ext cx="1828800" cy="18517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-4 18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8 -7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12 -3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7332662" y="4595036"/>
            <a:ext cx="18288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5.657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(8, -7)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(12, -3)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8094662" y="4201952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9847262" y="1866900"/>
            <a:ext cx="16383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-2 3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12 5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9 18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2 -6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9847262" y="4595037"/>
            <a:ext cx="16383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9.849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(-2, 3)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(2, -6)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10514012" y="4217211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133502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4634" y="1331433"/>
            <a:ext cx="10693778" cy="45359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4000"/>
              </a:lnSpc>
            </a:pPr>
            <a:r>
              <a:rPr lang="en-US" sz="2800" dirty="0"/>
              <a:t>static void Main()</a:t>
            </a:r>
          </a:p>
          <a:p>
            <a:pPr>
              <a:lnSpc>
                <a:spcPct val="114000"/>
              </a:lnSpc>
            </a:pPr>
            <a:r>
              <a:rPr lang="en-US" sz="2800" dirty="0"/>
              <a:t>{</a:t>
            </a:r>
          </a:p>
          <a:p>
            <a:pPr>
              <a:lnSpc>
                <a:spcPct val="114000"/>
              </a:lnSpc>
            </a:pPr>
            <a:r>
              <a:rPr lang="en-US" sz="2800" dirty="0"/>
              <a:t>   Point[] points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ReadPoints</a:t>
            </a:r>
            <a:r>
              <a:rPr lang="en-US" sz="2800" dirty="0"/>
              <a:t>();</a:t>
            </a:r>
          </a:p>
          <a:p>
            <a:pPr>
              <a:lnSpc>
                <a:spcPct val="114000"/>
              </a:lnSpc>
            </a:pPr>
            <a:r>
              <a:rPr lang="en-US" sz="2800" dirty="0"/>
              <a:t>   var closestPoints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FindClosestTwoPoints</a:t>
            </a:r>
            <a:r>
              <a:rPr lang="en-US" sz="2800" dirty="0"/>
              <a:t>(points);</a:t>
            </a:r>
          </a:p>
          <a:p>
            <a:pPr>
              <a:lnSpc>
                <a:spcPct val="114000"/>
              </a:lnSpc>
            </a:pPr>
            <a:r>
              <a:rPr lang="en-US" sz="2800" dirty="0"/>
              <a:t>   Console.WriteLine("{0:f3}",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CalcDistance</a:t>
            </a:r>
            <a:r>
              <a:rPr lang="en-US" sz="2800" dirty="0"/>
              <a:t>(</a:t>
            </a:r>
          </a:p>
          <a:p>
            <a:pPr>
              <a:lnSpc>
                <a:spcPct val="114000"/>
              </a:lnSpc>
            </a:pPr>
            <a:r>
              <a:rPr lang="en-US" sz="2800" dirty="0"/>
              <a:t>      closestPoints[0], closestPoints[1]));</a:t>
            </a:r>
          </a:p>
          <a:p>
            <a:pPr>
              <a:lnSpc>
                <a:spcPct val="114000"/>
              </a:lnSpc>
            </a:pPr>
            <a:r>
              <a:rPr lang="en-US" sz="2800" dirty="0"/>
              <a:t> 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PrintPoint</a:t>
            </a:r>
            <a:r>
              <a:rPr lang="en-US" sz="2800" dirty="0"/>
              <a:t>(closestPoints[0]);</a:t>
            </a:r>
          </a:p>
          <a:p>
            <a:pPr>
              <a:lnSpc>
                <a:spcPct val="114000"/>
              </a:lnSpc>
            </a:pPr>
            <a:r>
              <a:rPr lang="en-US" sz="2800" dirty="0"/>
              <a:t> 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PrintPoint</a:t>
            </a:r>
            <a:r>
              <a:rPr lang="en-US" sz="2800" dirty="0"/>
              <a:t>(closestPoints[1]);</a:t>
            </a:r>
          </a:p>
          <a:p>
            <a:pPr>
              <a:lnSpc>
                <a:spcPct val="114000"/>
              </a:lnSpc>
            </a:pPr>
            <a:r>
              <a:rPr lang="en-US" sz="28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57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4634" y="1184403"/>
            <a:ext cx="10693778" cy="52544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static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Point[] ReadPoints</a:t>
            </a:r>
            <a:r>
              <a:rPr lang="en-US" sz="2800" dirty="0"/>
              <a:t>()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{</a:t>
            </a:r>
          </a:p>
          <a:p>
            <a:r>
              <a:rPr lang="en-US" sz="2800" dirty="0"/>
              <a:t>   var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2800" dirty="0"/>
              <a:t> = int.Parse(Console.ReadLine());</a:t>
            </a:r>
          </a:p>
          <a:p>
            <a:r>
              <a:rPr lang="en-US" sz="2800" dirty="0"/>
              <a:t>   var points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new Point[n]</a:t>
            </a:r>
            <a:r>
              <a:rPr lang="en-US" sz="2800" dirty="0"/>
              <a:t>;</a:t>
            </a:r>
          </a:p>
          <a:p>
            <a:r>
              <a:rPr lang="en-US" sz="2800" dirty="0"/>
              <a:t>   for (int i = 0; i &lt; n; i++)</a:t>
            </a:r>
          </a:p>
          <a:p>
            <a:r>
              <a:rPr lang="en-US" sz="2800" dirty="0"/>
              <a:t>      points[i]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ReadPoint</a:t>
            </a:r>
            <a:r>
              <a:rPr lang="en-US" sz="2800" dirty="0"/>
              <a:t>();</a:t>
            </a:r>
          </a:p>
          <a:p>
            <a:r>
              <a:rPr lang="en-US" sz="2800" dirty="0"/>
              <a:t>   return points;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}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static void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PrintPoint</a:t>
            </a:r>
            <a:r>
              <a:rPr lang="en-US" sz="2800" dirty="0"/>
              <a:t>(Point point)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{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  Console.WriteLine("({0}, {1})", point.X, point.Y);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6111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 (3)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4634" y="1043552"/>
            <a:ext cx="10693778" cy="55304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300" dirty="0"/>
              <a:t>static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Point[] FindClosestTwoPoints</a:t>
            </a:r>
            <a:r>
              <a:rPr lang="en-US" sz="2300" dirty="0"/>
              <a:t>(Point[] points)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{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var minDistance = double.MaxValue;</a:t>
            </a:r>
          </a:p>
          <a:p>
            <a:r>
              <a:rPr lang="en-US" sz="2300" dirty="0"/>
              <a:t>  Point[] closestTwoPoints = null;</a:t>
            </a:r>
          </a:p>
          <a:p>
            <a:r>
              <a:rPr lang="en-US" sz="2300" dirty="0"/>
              <a:t>  for (int p1 = 0; p1 &lt; points.Length; p1++)</a:t>
            </a:r>
          </a:p>
          <a:p>
            <a:r>
              <a:rPr lang="en-US" sz="2300" dirty="0"/>
              <a:t>    for (int p2 = p1 + 1; p2 &lt; points.Length; p2++)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{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  var distance = CalcDistance(points[p1], points[p2]);</a:t>
            </a:r>
          </a:p>
          <a:p>
            <a:r>
              <a:rPr lang="en-US" sz="2300" dirty="0"/>
              <a:t>      if (distance &lt; minDistance)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  {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    minDistance = distance;</a:t>
            </a:r>
          </a:p>
          <a:p>
            <a:r>
              <a:rPr lang="en-US" sz="2300" dirty="0"/>
              <a:t>        closestTwoPoints = new Point[] {</a:t>
            </a:r>
          </a:p>
          <a:p>
            <a:r>
              <a:rPr lang="en-US" sz="2300" dirty="0"/>
              <a:t>          points[p1], points[p2] };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  }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}</a:t>
            </a:r>
          </a:p>
          <a:p>
            <a:r>
              <a:rPr lang="en-US" sz="2300" dirty="0"/>
              <a:t>  return closestTwoPoints;                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32486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312861" y="4679499"/>
            <a:ext cx="6269039" cy="1673676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Rectangle 6"/>
          <p:cNvSpPr/>
          <p:nvPr/>
        </p:nvSpPr>
        <p:spPr>
          <a:xfrm>
            <a:off x="1312861" y="2821483"/>
            <a:ext cx="6269039" cy="176561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Classes can define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(state)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operations</a:t>
            </a:r>
            <a:r>
              <a:rPr lang="en-US" dirty="0"/>
              <a:t> (actions)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Operations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87034" y="1905000"/>
            <a:ext cx="10388978" cy="45516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144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class Rectangle</a:t>
            </a:r>
          </a:p>
          <a:p>
            <a:r>
              <a:rPr lang="en-US" sz="2800" dirty="0"/>
              <a:t>{</a:t>
            </a:r>
          </a:p>
          <a:p>
            <a:r>
              <a:rPr lang="en-US" sz="2800" dirty="0"/>
              <a:t>  public int Top { get; set; }</a:t>
            </a:r>
          </a:p>
          <a:p>
            <a:r>
              <a:rPr lang="en-US" sz="2800" dirty="0"/>
              <a:t>  public int Left { get; set; }</a:t>
            </a:r>
          </a:p>
          <a:p>
            <a:r>
              <a:rPr lang="en-US" sz="2800" dirty="0"/>
              <a:t>  public int Width { get; set; }</a:t>
            </a:r>
          </a:p>
          <a:p>
            <a:r>
              <a:rPr lang="en-US" sz="2800" dirty="0"/>
              <a:t>  public int Height { get; set; }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 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CalcArea()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 { 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   return Width * Height;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 }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8011447" y="2270868"/>
            <a:ext cx="2895600" cy="1082180"/>
          </a:xfrm>
          <a:prstGeom prst="wedgeRoundRectCallout">
            <a:avLst>
              <a:gd name="adj1" fmla="val -69155"/>
              <a:gd name="adj2" fmla="val 556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Classes hold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sz="2800" dirty="0">
                <a:solidFill>
                  <a:srgbClr val="FFFFFF"/>
                </a:solidFill>
              </a:rPr>
              <a:t> (properties)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8007727" y="3987416"/>
            <a:ext cx="2209800" cy="1538446"/>
          </a:xfrm>
          <a:prstGeom prst="wedgeRoundRectCallout">
            <a:avLst>
              <a:gd name="adj1" fmla="val -88119"/>
              <a:gd name="adj2" fmla="val 4076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Classes hold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operations</a:t>
            </a:r>
            <a:r>
              <a:rPr lang="en-US" sz="2800" dirty="0">
                <a:solidFill>
                  <a:srgbClr val="FFFFFF"/>
                </a:solidFill>
              </a:rPr>
              <a:t> (methods)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6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6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Operations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065428"/>
            <a:ext cx="5257800" cy="30538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public int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Bottom</a:t>
            </a:r>
          </a:p>
          <a:p>
            <a:r>
              <a:rPr lang="en-US" sz="2700" dirty="0"/>
              <a:t>{ 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get</a:t>
            </a:r>
          </a:p>
          <a:p>
            <a:r>
              <a:rPr lang="en-US" sz="2700" dirty="0"/>
              <a:t>  { </a:t>
            </a:r>
          </a:p>
          <a:p>
            <a:r>
              <a:rPr lang="en-US" sz="2700" dirty="0"/>
              <a:t>    return Top + Height; </a:t>
            </a:r>
          </a:p>
          <a:p>
            <a:r>
              <a:rPr lang="en-US" sz="2700" dirty="0"/>
              <a:t>  }</a:t>
            </a:r>
          </a:p>
          <a:p>
            <a:r>
              <a:rPr lang="en-US" sz="2700" dirty="0"/>
              <a:t>}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170612" y="1065428"/>
            <a:ext cx="5257800" cy="30538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public int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Right</a:t>
            </a:r>
          </a:p>
          <a:p>
            <a:r>
              <a:rPr lang="en-US" sz="2700" dirty="0"/>
              <a:t>{ 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get</a:t>
            </a:r>
          </a:p>
          <a:p>
            <a:r>
              <a:rPr lang="en-US" sz="2700" dirty="0"/>
              <a:t>  { </a:t>
            </a:r>
          </a:p>
          <a:p>
            <a:r>
              <a:rPr lang="en-US" sz="2700" dirty="0"/>
              <a:t>    return Left + Width; </a:t>
            </a:r>
          </a:p>
          <a:p>
            <a:r>
              <a:rPr lang="en-US" sz="2700" dirty="0"/>
              <a:t>  }</a:t>
            </a:r>
          </a:p>
          <a:p>
            <a:r>
              <a:rPr lang="en-US" sz="2700" dirty="0"/>
              <a:t>}</a:t>
            </a: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3782347" y="1639915"/>
            <a:ext cx="1969165" cy="1082180"/>
          </a:xfrm>
          <a:prstGeom prst="wedgeRoundRectCallout">
            <a:avLst>
              <a:gd name="adj1" fmla="val -66252"/>
              <a:gd name="adj2" fmla="val -526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Calculated property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9180512" y="1658965"/>
            <a:ext cx="1969165" cy="1082180"/>
          </a:xfrm>
          <a:prstGeom prst="wedgeRoundRectCallout">
            <a:avLst>
              <a:gd name="adj1" fmla="val -66252"/>
              <a:gd name="adj2" fmla="val -526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Calculated property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760412" y="4267200"/>
            <a:ext cx="10668000" cy="22228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public bool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IsInside(Rectangle r)</a:t>
            </a:r>
          </a:p>
          <a:p>
            <a:r>
              <a:rPr lang="en-US" sz="2700" dirty="0"/>
              <a:t>{</a:t>
            </a:r>
          </a:p>
          <a:p>
            <a:r>
              <a:rPr lang="en-US" sz="2700" dirty="0"/>
              <a:t>   return (r.Left &lt;= Left) &amp;&amp; (r.Right &gt;= Right) &amp;&amp;</a:t>
            </a:r>
          </a:p>
          <a:p>
            <a:r>
              <a:rPr lang="en-US" sz="2700" dirty="0"/>
              <a:t>      (r.Top &lt;= Top) &amp;&amp; (r.Bottom &gt;= Bottom);</a:t>
            </a:r>
          </a:p>
          <a:p>
            <a:r>
              <a:rPr lang="en-US" sz="27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2239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Write program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read two rectangles </a:t>
            </a:r>
            <a:r>
              <a:rPr lang="en-US" sz="3200" dirty="0"/>
              <a:t>{left, top, width, height} and print whether the first is inside the second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Rectangle Position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2305050"/>
            <a:ext cx="2057400" cy="9624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4 -3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2 -3 10 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2" y="3802077"/>
            <a:ext cx="1809750" cy="5762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Inside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1512887" y="3382411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263" y="2305050"/>
            <a:ext cx="2633299" cy="2073276"/>
          </a:xfrm>
          <a:prstGeom prst="roundRect">
            <a:avLst>
              <a:gd name="adj" fmla="val 955"/>
            </a:avLst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65862" y="2305050"/>
            <a:ext cx="2190750" cy="9624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2 -3 10 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4 -5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265862" y="3802077"/>
            <a:ext cx="2190750" cy="5762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Not inside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7208837" y="3383848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663" y="2305051"/>
            <a:ext cx="2640699" cy="2073276"/>
          </a:xfrm>
          <a:prstGeom prst="roundRect">
            <a:avLst>
              <a:gd name="adj" fmla="val 955"/>
            </a:avLst>
          </a:prstGeom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760412" y="4648200"/>
            <a:ext cx="10668000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Rectangle r1 = ReadRectangle(), r2 = ReadRectangle();</a:t>
            </a:r>
          </a:p>
          <a:p>
            <a:r>
              <a:rPr lang="en-US" sz="2700" dirty="0"/>
              <a:t>Console.WriteLine(r1.IsInside(r2) ? "Inside" : </a:t>
            </a:r>
          </a:p>
          <a:p>
            <a:r>
              <a:rPr lang="en-US" sz="2700" dirty="0"/>
              <a:t>  "Not inside");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https://judge.softuni.bg/Contests/Practice/Index/175#5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10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74921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Sale</a:t>
            </a:r>
            <a:r>
              <a:rPr lang="en-US" dirty="0"/>
              <a:t> holding the following data: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product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price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quantity</a:t>
            </a:r>
          </a:p>
          <a:p>
            <a:pPr>
              <a:lnSpc>
                <a:spcPct val="100000"/>
              </a:lnSpc>
            </a:pPr>
            <a:r>
              <a:rPr lang="en-US" dirty="0"/>
              <a:t>Read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of sales </a:t>
            </a:r>
            <a:r>
              <a:rPr lang="en-US" dirty="0"/>
              <a:t>and 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total sales by town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Sales Report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6000" y="3124200"/>
            <a:ext cx="4821212" cy="28661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beer 1.20 160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chocolate 2.35 86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coffee 0.40 853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apple 0.86 75.44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 beer 1.10 88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https://judge.softuni.bg/Contests/Practice/Index/175#6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05616" y="3809999"/>
            <a:ext cx="3651196" cy="14945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 -&gt; 96.80</a:t>
            </a:r>
          </a:p>
          <a:p>
            <a:pPr>
              <a:lnSpc>
                <a:spcPct val="110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-&gt; 533.20</a:t>
            </a:r>
          </a:p>
          <a:p>
            <a:pPr>
              <a:lnSpc>
                <a:spcPct val="110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-&gt; 266.98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792814" y="4366755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6408737" y="3053087"/>
            <a:ext cx="5055265" cy="536394"/>
          </a:xfrm>
          <a:prstGeom prst="wedgeRoundRectCallout">
            <a:avLst>
              <a:gd name="adj1" fmla="val -39496"/>
              <a:gd name="adj2" fmla="val 1160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Order the results by town name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2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74812" y="4849906"/>
            <a:ext cx="8938472" cy="820600"/>
          </a:xfrm>
        </p:spPr>
        <p:txBody>
          <a:bodyPr/>
          <a:lstStyle/>
          <a:p>
            <a:r>
              <a:rPr lang="en-US"/>
              <a:t>Objects </a:t>
            </a:r>
            <a:r>
              <a:rPr lang="en-US" dirty="0"/>
              <a:t>and Classes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02484" y="5782264"/>
            <a:ext cx="11483128" cy="661839"/>
          </a:xfrm>
        </p:spPr>
        <p:txBody>
          <a:bodyPr/>
          <a:lstStyle/>
          <a:p>
            <a:r>
              <a:rPr lang="en-US" sz="3800" dirty="0"/>
              <a:t>What is Object? What is Class? How to Use Them?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12" y="1557415"/>
            <a:ext cx="3710728" cy="28769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783078"/>
            <a:ext cx="1984674" cy="3788922"/>
          </a:xfrm>
          <a:prstGeom prst="roundRect">
            <a:avLst>
              <a:gd name="adj" fmla="val 3116"/>
            </a:avLst>
          </a:prstGeom>
          <a:effectLst>
            <a:softEdge rad="3175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812" y="1143000"/>
            <a:ext cx="2089682" cy="2538704"/>
          </a:xfrm>
          <a:prstGeom prst="roundRect">
            <a:avLst>
              <a:gd name="adj" fmla="val 5851"/>
            </a:avLst>
          </a:prstGeom>
          <a:effectLst>
            <a:softEdge rad="3175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21271" t="4971" r="62129"/>
          <a:stretch/>
        </p:blipFill>
        <p:spPr>
          <a:xfrm>
            <a:off x="9595783" y="1522225"/>
            <a:ext cx="1752600" cy="3964175"/>
          </a:xfrm>
          <a:prstGeom prst="roundRect">
            <a:avLst>
              <a:gd name="adj" fmla="val 9582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0460288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Sales Report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100136"/>
            <a:ext cx="10668000" cy="53006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500" dirty="0"/>
              <a:t>class Sale</a:t>
            </a:r>
          </a:p>
          <a:p>
            <a:r>
              <a:rPr lang="en-US" sz="2500" dirty="0"/>
              <a:t>{</a:t>
            </a:r>
          </a:p>
          <a:p>
            <a:r>
              <a:rPr lang="en-US" sz="2500" dirty="0"/>
              <a:t>  public string Town { get; set; }</a:t>
            </a:r>
          </a:p>
          <a:p>
            <a:r>
              <a:rPr lang="en-US" sz="2500" dirty="0"/>
              <a:t> 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// TODO: add the other fields …</a:t>
            </a:r>
          </a:p>
          <a:p>
            <a:r>
              <a:rPr lang="en-US" sz="2500" dirty="0"/>
              <a:t>  public decimal Quantity { get; set; }</a:t>
            </a:r>
          </a:p>
          <a:p>
            <a:r>
              <a:rPr lang="en-US" sz="2500" dirty="0"/>
              <a:t>}</a:t>
            </a:r>
          </a:p>
          <a:p>
            <a:pPr>
              <a:spcBef>
                <a:spcPts val="1200"/>
              </a:spcBef>
            </a:pPr>
            <a:r>
              <a:rPr lang="en-US" sz="2500" dirty="0"/>
              <a:t>static Sale ReadSale()</a:t>
            </a:r>
          </a:p>
          <a:p>
            <a:r>
              <a:rPr lang="en-US" sz="2500" dirty="0"/>
              <a:t>{</a:t>
            </a:r>
          </a:p>
          <a:p>
            <a:r>
              <a:rPr lang="en-US" sz="2500" dirty="0"/>
              <a:t>  var items = Console.ReadLine().Split(' ').ToArray();</a:t>
            </a:r>
          </a:p>
          <a:p>
            <a:r>
              <a:rPr lang="en-US" sz="2500" dirty="0"/>
              <a:t>  return new Sale() {</a:t>
            </a:r>
          </a:p>
          <a:p>
            <a:r>
              <a:rPr lang="en-US" sz="2500" dirty="0"/>
              <a:t>    Town = items[0],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sz="2500" dirty="0"/>
              <a:t>, Quantity = decimal.Parse(items[3])</a:t>
            </a:r>
          </a:p>
          <a:p>
            <a:r>
              <a:rPr lang="en-US" sz="2500" dirty="0"/>
              <a:t>  };</a:t>
            </a:r>
          </a:p>
          <a:p>
            <a:r>
              <a:rPr lang="en-US" sz="25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227959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Sales Report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2" y="1100136"/>
            <a:ext cx="10944000" cy="54083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</a:pPr>
            <a:r>
              <a:rPr lang="en-US" dirty="0"/>
              <a:t>static Sale[] ReadSales()</a:t>
            </a:r>
          </a:p>
          <a:p>
            <a:pPr>
              <a:lnSpc>
                <a:spcPct val="95000"/>
              </a:lnSpc>
            </a:pPr>
            <a:r>
              <a:rPr lang="en-US" dirty="0"/>
              <a:t>{</a:t>
            </a:r>
          </a:p>
          <a:p>
            <a:pPr>
              <a:lnSpc>
                <a:spcPct val="95000"/>
              </a:lnSpc>
            </a:pPr>
            <a:r>
              <a:rPr lang="en-US" dirty="0"/>
              <a:t>  var n = int.Parse(Console.ReadLine());</a:t>
            </a:r>
          </a:p>
          <a:p>
            <a:pPr>
              <a:lnSpc>
                <a:spcPct val="95000"/>
              </a:lnSpc>
            </a:pPr>
            <a:r>
              <a:rPr lang="en-US" dirty="0"/>
              <a:t>  var sales = new Sale[n];</a:t>
            </a:r>
          </a:p>
          <a:p>
            <a:pPr>
              <a:lnSpc>
                <a:spcPct val="95000"/>
              </a:lnSpc>
            </a:pPr>
            <a:r>
              <a:rPr lang="en-US" dirty="0"/>
              <a:t>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// TODO: read the sales …</a:t>
            </a:r>
          </a:p>
          <a:p>
            <a:pPr>
              <a:lnSpc>
                <a:spcPct val="95000"/>
              </a:lnSpc>
            </a:pPr>
            <a:r>
              <a:rPr lang="en-US" dirty="0"/>
              <a:t>}</a:t>
            </a:r>
          </a:p>
          <a:p>
            <a:pPr>
              <a:lnSpc>
                <a:spcPct val="95000"/>
              </a:lnSpc>
            </a:pPr>
            <a:r>
              <a:rPr lang="en-US" dirty="0"/>
              <a:t>…</a:t>
            </a:r>
          </a:p>
          <a:p>
            <a:pPr>
              <a:lnSpc>
                <a:spcPct val="95000"/>
              </a:lnSpc>
            </a:pPr>
            <a:r>
              <a:rPr lang="en-US" dirty="0"/>
              <a:t>Sale[] sales = ReadSales();</a:t>
            </a:r>
          </a:p>
          <a:p>
            <a:pPr>
              <a:lnSpc>
                <a:spcPct val="95000"/>
              </a:lnSpc>
            </a:pPr>
            <a:r>
              <a:rPr lang="en-US" dirty="0"/>
              <a:t>var towns = sales.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Select</a:t>
            </a:r>
            <a:r>
              <a:rPr lang="en-US" dirty="0"/>
              <a:t>(s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=&gt;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s.Town).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Distinct</a:t>
            </a:r>
            <a:r>
              <a:rPr lang="en-US" dirty="0"/>
              <a:t>().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OrderBy</a:t>
            </a:r>
            <a:r>
              <a:rPr lang="en-US" dirty="0"/>
              <a:t>(t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=&gt;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t);</a:t>
            </a:r>
          </a:p>
          <a:p>
            <a:pPr>
              <a:lnSpc>
                <a:spcPct val="95000"/>
              </a:lnSpc>
            </a:pPr>
            <a:r>
              <a:rPr lang="en-US" dirty="0"/>
              <a:t>foreach (var town in towns)</a:t>
            </a:r>
          </a:p>
          <a:p>
            <a:pPr>
              <a:lnSpc>
                <a:spcPct val="95000"/>
              </a:lnSpc>
            </a:pPr>
            <a:r>
              <a:rPr lang="en-US" dirty="0"/>
              <a:t>{</a:t>
            </a:r>
          </a:p>
          <a:p>
            <a:pPr>
              <a:lnSpc>
                <a:spcPct val="95000"/>
              </a:lnSpc>
            </a:pPr>
            <a:r>
              <a:rPr lang="en-US" dirty="0"/>
              <a:t>  var salesByTown = sales.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Where</a:t>
            </a:r>
            <a:r>
              <a:rPr lang="en-US" dirty="0"/>
              <a:t>(s =&gt; s.Town == town)</a:t>
            </a:r>
          </a:p>
          <a:p>
            <a:pPr>
              <a:lnSpc>
                <a:spcPct val="95000"/>
              </a:lnSpc>
            </a:pPr>
            <a:r>
              <a:rPr lang="en-US" dirty="0"/>
              <a:t>    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Select</a:t>
            </a:r>
            <a:r>
              <a:rPr lang="en-US" dirty="0"/>
              <a:t>(s =&gt; s.Price * s.Quantity).Sum();</a:t>
            </a:r>
          </a:p>
          <a:p>
            <a:pPr>
              <a:lnSpc>
                <a:spcPct val="95000"/>
              </a:lnSpc>
            </a:pPr>
            <a:r>
              <a:rPr lang="en-US" dirty="0"/>
              <a:t>  Console.WriteLine("{0} -&gt; {1:f2}", town, salesByTown);</a:t>
            </a:r>
          </a:p>
          <a:p>
            <a:pPr>
              <a:lnSpc>
                <a:spcPct val="95000"/>
              </a:lnSpc>
            </a:pPr>
            <a:r>
              <a:rPr lang="en-US" dirty="0"/>
              <a:t>}</a:t>
            </a:r>
            <a:endParaRPr lang="en-US" sz="2500" dirty="0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6199187" y="2362200"/>
            <a:ext cx="4953000" cy="1447800"/>
          </a:xfrm>
          <a:prstGeom prst="wedgeRoundRectCallout">
            <a:avLst>
              <a:gd name="adj1" fmla="val -62806"/>
              <a:gd name="adj2" fmla="val 582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Can you make this faster using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SortedDictionary&lt;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string,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decimal&gt;</a:t>
            </a:r>
            <a:r>
              <a:rPr lang="en-US" sz="2800" noProof="1">
                <a:solidFill>
                  <a:srgbClr val="FFFFFF"/>
                </a:solidFill>
              </a:rPr>
              <a:t>?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23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5011645"/>
            <a:ext cx="98067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Defining Simple Classes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831062"/>
            <a:ext cx="98067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186" y="941696"/>
            <a:ext cx="3524026" cy="36375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212" y="1426489"/>
            <a:ext cx="3352800" cy="3143250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012" y="712046"/>
            <a:ext cx="2667000" cy="4096867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074351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sz="3200" dirty="0"/>
              <a:t> holds a set of named values</a:t>
            </a:r>
          </a:p>
          <a:p>
            <a:pPr>
              <a:lnSpc>
                <a:spcPct val="95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Classes </a:t>
            </a:r>
            <a:r>
              <a:rPr lang="en-US" sz="3200" dirty="0"/>
              <a:t>define object data and actions</a:t>
            </a:r>
          </a:p>
          <a:p>
            <a:pPr>
              <a:lnSpc>
                <a:spcPct val="95000"/>
              </a:lnSpc>
            </a:pPr>
            <a:r>
              <a:rPr lang="en-US" sz="3200" dirty="0"/>
              <a:t>Creating and using objects:</a:t>
            </a:r>
            <a:endParaRPr lang="bg-BG" sz="3200" dirty="0"/>
          </a:p>
          <a:p>
            <a:pPr>
              <a:lnSpc>
                <a:spcPct val="95000"/>
              </a:lnSpc>
            </a:pPr>
            <a:endParaRPr lang="en-US" sz="3200" dirty="0"/>
          </a:p>
          <a:p>
            <a:pPr>
              <a:lnSpc>
                <a:spcPct val="95000"/>
              </a:lnSpc>
              <a:spcBef>
                <a:spcPts val="0"/>
              </a:spcBef>
            </a:pPr>
            <a:endParaRPr lang="en-US" sz="3200" dirty="0"/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sz="3200" dirty="0"/>
              <a:t>Defining and using classes:</a:t>
            </a:r>
            <a:endParaRPr lang="bg-BG" sz="3200" dirty="0"/>
          </a:p>
          <a:p>
            <a:pPr>
              <a:lnSpc>
                <a:spcPct val="95000"/>
              </a:lnSpc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494" y="1524001"/>
            <a:ext cx="3251665" cy="241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836614" y="3019425"/>
            <a:ext cx="7010398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var d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new</a:t>
            </a:r>
            <a:r>
              <a:rPr lang="en-US" sz="2600" dirty="0"/>
              <a:t> DateTime(1980, 6, 14);</a:t>
            </a:r>
          </a:p>
          <a:p>
            <a:r>
              <a:rPr lang="en-US" sz="2600" dirty="0"/>
              <a:t>Console.WriteLine(d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sz="2600" dirty="0"/>
              <a:t>Year);</a:t>
            </a:r>
            <a:endParaRPr lang="en-US" sz="2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836614" y="4743450"/>
            <a:ext cx="5410198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class Point </a:t>
            </a:r>
            <a:r>
              <a:rPr lang="en-US" noProof="1"/>
              <a:t>{</a:t>
            </a:r>
          </a:p>
          <a:p>
            <a:r>
              <a:rPr lang="en-US" noProof="1"/>
              <a:t>  public int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noProof="1"/>
              <a:t> { get; set; }</a:t>
            </a:r>
          </a:p>
          <a:p>
            <a:r>
              <a:rPr lang="en-US" noProof="1"/>
              <a:t>  public int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noProof="1"/>
              <a:t> { get; set; }</a:t>
            </a:r>
          </a:p>
          <a:p>
            <a:r>
              <a:rPr lang="en-US" noProof="1"/>
              <a:t>}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551612" y="4743450"/>
            <a:ext cx="4760548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Point </a:t>
            </a:r>
            <a:r>
              <a:rPr lang="en-US" noProof="1"/>
              <a:t>p1 =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new Point</a:t>
            </a:r>
            <a:r>
              <a:rPr lang="en-US" noProof="1"/>
              <a:t>()</a:t>
            </a:r>
            <a:br>
              <a:rPr lang="en-US" noProof="1"/>
            </a:br>
            <a:r>
              <a:rPr lang="en-US" noProof="1"/>
              <a:t>{ X = 5, Y = -2 };</a:t>
            </a:r>
          </a:p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Point </a:t>
            </a:r>
            <a:r>
              <a:rPr lang="en-US" noProof="1"/>
              <a:t>p2 =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new Point</a:t>
            </a:r>
            <a:r>
              <a:rPr lang="en-US" noProof="1"/>
              <a:t>()</a:t>
            </a:r>
            <a:br>
              <a:rPr lang="en-US" noProof="1"/>
            </a:br>
            <a:r>
              <a:rPr lang="en-US" noProof="1"/>
              <a:t>{ X = -8, Y = 11 };</a:t>
            </a:r>
          </a:p>
        </p:txBody>
      </p:sp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spcBef>
                <a:spcPts val="1200"/>
              </a:spcBef>
            </a:pPr>
            <a:r>
              <a:rPr lang="en-US" dirty="0"/>
              <a:t>Objects and Classes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30976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 holds a set of named values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E.g.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birthday </a:t>
            </a:r>
            <a:r>
              <a:rPr lang="en-US" dirty="0"/>
              <a:t>object holds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day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month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year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Creating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birthday </a:t>
            </a:r>
            <a:r>
              <a:rPr lang="en-US" dirty="0"/>
              <a:t>object: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155060" y="2757325"/>
            <a:ext cx="2514600" cy="1977952"/>
            <a:chOff x="9294812" y="2136848"/>
            <a:chExt cx="2133600" cy="1977952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9294812" y="2136848"/>
              <a:ext cx="2133600" cy="60634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birthday</a:t>
              </a: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27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11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1996</a:t>
              </a:r>
            </a:p>
          </p:txBody>
        </p:sp>
      </p:grp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898260" y="2514600"/>
            <a:ext cx="2424752" cy="578882"/>
          </a:xfrm>
          <a:prstGeom prst="wedgeRoundRectCallout">
            <a:avLst>
              <a:gd name="adj1" fmla="val -72248"/>
              <a:gd name="adj2" fmla="val 417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name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4050660" y="3429000"/>
            <a:ext cx="2119952" cy="1033751"/>
          </a:xfrm>
          <a:prstGeom prst="wedgeRoundRectCallout">
            <a:avLst>
              <a:gd name="adj1" fmla="val -84063"/>
              <a:gd name="adj2" fmla="val -217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properties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141414" y="5769592"/>
            <a:ext cx="99059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 birthday =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DateTime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(1996, 11, 27);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6625540" y="4522445"/>
            <a:ext cx="3627411" cy="1091871"/>
          </a:xfrm>
          <a:prstGeom prst="wedgeRoundRectCallout">
            <a:avLst>
              <a:gd name="adj1" fmla="val -76020"/>
              <a:gd name="adj2" fmla="val 753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US" sz="3000" dirty="0">
                <a:solidFill>
                  <a:srgbClr val="FFFFFF"/>
                </a:solidFill>
              </a:rPr>
              <a:t> operator creates a new object</a:t>
            </a:r>
            <a:endParaRPr lang="bg-BG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10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 </a:t>
            </a:r>
            <a:r>
              <a:rPr lang="en-US" dirty="0"/>
              <a:t>provide the structure for objects</a:t>
            </a:r>
          </a:p>
          <a:p>
            <a:pPr lvl="1"/>
            <a:r>
              <a:rPr lang="en-US" dirty="0"/>
              <a:t>Act as template</a:t>
            </a:r>
            <a:r>
              <a:rPr lang="bg-BG" dirty="0"/>
              <a:t> </a:t>
            </a:r>
            <a:r>
              <a:rPr lang="en-US" dirty="0"/>
              <a:t>for objects of the same type</a:t>
            </a:r>
          </a:p>
          <a:p>
            <a:r>
              <a:rPr lang="en-US" dirty="0"/>
              <a:t>Classes define: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(properties, attributes),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Month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Year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dirty="0"/>
              <a:t> (behavior), 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AddDays(count)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Subtract(date)</a:t>
            </a:r>
            <a:endParaRPr lang="en-US" dirty="0"/>
          </a:p>
          <a:p>
            <a:r>
              <a:rPr lang="en-US" dirty="0"/>
              <a:t>One class may have many instances (objects)</a:t>
            </a:r>
          </a:p>
          <a:p>
            <a:r>
              <a:rPr lang="en-US" dirty="0"/>
              <a:t>Example class: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DateTime</a:t>
            </a:r>
          </a:p>
          <a:p>
            <a:r>
              <a:rPr lang="en-US" dirty="0"/>
              <a:t>Example objects: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peterBirthday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mariaBirthday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8178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vs. Objects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70612" y="838200"/>
            <a:ext cx="0" cy="5686802"/>
          </a:xfrm>
          <a:prstGeom prst="line">
            <a:avLst/>
          </a:prstGeom>
          <a:ln w="25400">
            <a:solidFill>
              <a:schemeClr val="tx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6704012" y="1143000"/>
            <a:ext cx="2971800" cy="2373076"/>
            <a:chOff x="9294812" y="1741724"/>
            <a:chExt cx="2133600" cy="2373076"/>
          </a:xfrm>
        </p:grpSpPr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9294812" y="1741724"/>
              <a:ext cx="2133600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object</a:t>
              </a:r>
              <a:br>
                <a:rPr lang="en-US" sz="2800" noProof="1">
                  <a:latin typeface="Consolas" panose="020B0609020204030204" pitchFamily="49" charset="0"/>
                </a:rPr>
              </a:b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peterBirthday</a:t>
              </a:r>
            </a:p>
          </p:txBody>
        </p:sp>
        <p:sp>
          <p:nvSpPr>
            <p:cNvPr id="14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27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11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1996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46764" y="2186546"/>
            <a:ext cx="2375848" cy="3256704"/>
            <a:chOff x="455612" y="2077297"/>
            <a:chExt cx="2375848" cy="3256704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455612" y="2077297"/>
              <a:ext cx="2375848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class</a:t>
              </a:r>
              <a:r>
                <a:rPr lang="en-US" sz="2800" b="1" noProof="1">
                  <a:latin typeface="Consolas" panose="020B0609020204030204" pitchFamily="49" charset="0"/>
                </a:rPr>
                <a:t>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DateTime</a:t>
              </a: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455612" y="3078773"/>
              <a:ext cx="2375848" cy="132035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Day: int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Month: int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Year: int</a:t>
              </a:r>
            </a:p>
          </p:txBody>
        </p:sp>
        <p:sp>
          <p:nvSpPr>
            <p:cNvPr id="15" name="Rectangle 4"/>
            <p:cNvSpPr>
              <a:spLocks noChangeArrowheads="1"/>
            </p:cNvSpPr>
            <p:nvPr/>
          </p:nvSpPr>
          <p:spPr bwMode="auto">
            <a:xfrm>
              <a:off x="455612" y="4399129"/>
              <a:ext cx="2375848" cy="93487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AddDays(…)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Subtract(…)</a:t>
              </a:r>
            </a:p>
          </p:txBody>
        </p:sp>
      </p:grp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3420353" y="4681249"/>
            <a:ext cx="2293059" cy="1033751"/>
          </a:xfrm>
          <a:prstGeom prst="wedgeRoundRectCallout">
            <a:avLst>
              <a:gd name="adj1" fmla="val -73111"/>
              <a:gd name="adj2" fmla="val -362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sz="3000" dirty="0">
                <a:solidFill>
                  <a:srgbClr val="FFFFFF"/>
                </a:solidFill>
              </a:rPr>
              <a:t> (methods)</a:t>
            </a:r>
            <a:endParaRPr lang="bg-BG" sz="3000" dirty="0">
              <a:solidFill>
                <a:srgbClr val="FFFFFF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704012" y="3893024"/>
            <a:ext cx="2971800" cy="2373076"/>
            <a:chOff x="9294812" y="1741724"/>
            <a:chExt cx="2133600" cy="2373076"/>
          </a:xfrm>
        </p:grpSpPr>
        <p:sp>
          <p:nvSpPr>
            <p:cNvPr id="18" name="Rectangle 3"/>
            <p:cNvSpPr>
              <a:spLocks noChangeArrowheads="1"/>
            </p:cNvSpPr>
            <p:nvPr/>
          </p:nvSpPr>
          <p:spPr bwMode="auto">
            <a:xfrm>
              <a:off x="9294812" y="1741724"/>
              <a:ext cx="2133600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object</a:t>
              </a:r>
              <a:br>
                <a:rPr lang="en-US" sz="2800" noProof="1">
                  <a:latin typeface="Consolas" panose="020B0609020204030204" pitchFamily="49" charset="0"/>
                </a:rPr>
              </a:b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mariaBirthday</a:t>
              </a:r>
            </a:p>
          </p:txBody>
        </p:sp>
        <p:sp>
          <p:nvSpPr>
            <p:cNvPr id="19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 = </a:t>
              </a:r>
              <a:r>
                <a:rPr lang="bg-BG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14</a:t>
              </a:r>
              <a:endPara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 = </a:t>
              </a:r>
              <a:r>
                <a:rPr lang="bg-BG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6</a:t>
              </a:r>
              <a:endPara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1995</a:t>
              </a:r>
            </a:p>
          </p:txBody>
        </p:sp>
      </p:grpSp>
      <p:sp>
        <p:nvSpPr>
          <p:cNvPr id="25" name="AutoShape 6"/>
          <p:cNvSpPr>
            <a:spLocks noChangeArrowheads="1"/>
          </p:cNvSpPr>
          <p:nvPr/>
        </p:nvSpPr>
        <p:spPr bwMode="auto">
          <a:xfrm>
            <a:off x="9980611" y="1205552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AutoShape 6"/>
          <p:cNvSpPr>
            <a:spLocks noChangeArrowheads="1"/>
          </p:cNvSpPr>
          <p:nvPr/>
        </p:nvSpPr>
        <p:spPr bwMode="auto">
          <a:xfrm>
            <a:off x="9980611" y="2424752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7" name="AutoShape 6"/>
          <p:cNvSpPr>
            <a:spLocks noChangeArrowheads="1"/>
          </p:cNvSpPr>
          <p:nvPr/>
        </p:nvSpPr>
        <p:spPr bwMode="auto">
          <a:xfrm>
            <a:off x="9980611" y="4017581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AutoShape 6"/>
          <p:cNvSpPr>
            <a:spLocks noChangeArrowheads="1"/>
          </p:cNvSpPr>
          <p:nvPr/>
        </p:nvSpPr>
        <p:spPr bwMode="auto">
          <a:xfrm>
            <a:off x="9980611" y="5236781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6764" y="1277074"/>
            <a:ext cx="2375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Classes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04012" y="303343"/>
            <a:ext cx="29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Objects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3420353" y="1938049"/>
            <a:ext cx="2293059" cy="578882"/>
          </a:xfrm>
          <a:prstGeom prst="wedgeRoundRectCallout">
            <a:avLst>
              <a:gd name="adj1" fmla="val -77957"/>
              <a:gd name="adj2" fmla="val 558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420353" y="3081049"/>
            <a:ext cx="2293059" cy="1081048"/>
          </a:xfrm>
          <a:prstGeom prst="wedgeRoundRectCallout">
            <a:avLst>
              <a:gd name="adj1" fmla="val -79659"/>
              <a:gd name="adj2" fmla="val -145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sz="3000" dirty="0">
                <a:solidFill>
                  <a:srgbClr val="FFFFFF"/>
                </a:solidFill>
              </a:rPr>
              <a:t> (properties)</a:t>
            </a:r>
            <a:endParaRPr lang="bg-BG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26" grpId="0" animBg="1"/>
      <p:bldP spid="27" grpId="0" animBg="1"/>
      <p:bldP spid="28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and Classes –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46012" y="1206017"/>
            <a:ext cx="10682400" cy="51674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peterBirthday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(1996, 11, 27);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mariaBirthday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(1995, 6, 14);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Console.WriteLine("Peter's birth date: {0:d-MMM-yyyy}",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peterBirthday);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27-Nov-1996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Console.WriteLine("Maria's birth date: {0:d-MMM-yyyy}",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mariaBirthday);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14-Jun-1995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 mariaAt18Months = mariaBirthday.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AddMonths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(18);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Console.WriteLine("Maria at 18 months: {0:d-MMM-yyyy}",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mariaAt18Months);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14-Dec-1996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TimeSpan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ageDiff = peterBirthday.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Subtract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(mariaBirthday);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Console.WriteLine("Maria older than Peter by: {0} days",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ageDiff.Days);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532 days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17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date </a:t>
            </a:r>
            <a:r>
              <a:rPr lang="en-US" dirty="0"/>
              <a:t>in format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day-month-year</a:t>
            </a:r>
          </a:p>
          <a:p>
            <a:pPr lvl="1"/>
            <a:r>
              <a:rPr lang="en-US" dirty="0"/>
              <a:t>Calculate and print the day of week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Day of Week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45175" y="2642140"/>
            <a:ext cx="241110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18-04-2016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42078" y="2642139"/>
            <a:ext cx="1905000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Monday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3276730" y="2744725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95293" y="2642140"/>
            <a:ext cx="241110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27-11-199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392196" y="2642139"/>
            <a:ext cx="205482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Wednesday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8826848" y="2744725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46012" y="3581400"/>
            <a:ext cx="10682400" cy="23867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dateAsText = Console.ReadLine();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date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DateTime.ParseExact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dateAsText,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d-M-yyyy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CultureInfo.InvariantCulture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Console.WriteLine(date.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DayOfWeek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https://judge.softuni.bg/Contests/Practice/Index/175#0</a:t>
            </a:r>
            <a:endParaRPr lang="en-US" dirty="0"/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7694612" y="4195912"/>
            <a:ext cx="3429000" cy="1519088"/>
          </a:xfrm>
          <a:prstGeom prst="wedgeRoundRectCallout">
            <a:avLst>
              <a:gd name="adj1" fmla="val -68574"/>
              <a:gd name="adj2" fmla="val -400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ParseExact(…)</a:t>
            </a:r>
            <a:r>
              <a:rPr lang="en-US" sz="2800" noProof="1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needs a format string + culture (locale)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80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284" y="5060951"/>
            <a:ext cx="96543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Using the Built-in API Classes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88284" y="5812012"/>
            <a:ext cx="9654328" cy="719034"/>
          </a:xfrm>
        </p:spPr>
        <p:txBody>
          <a:bodyPr/>
          <a:lstStyle/>
          <a:p>
            <a:r>
              <a:rPr lang="en-US" dirty="0"/>
              <a:t>Math, Random, </a:t>
            </a:r>
            <a:r>
              <a:rPr lang="en-US" noProof="1"/>
              <a:t>BigInteger</a:t>
            </a:r>
            <a:r>
              <a:rPr lang="en-US" dirty="0"/>
              <a:t>, etc.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189" y="1301114"/>
            <a:ext cx="8748518" cy="345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93075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2229</Words>
  <Application>Microsoft Office PowerPoint</Application>
  <PresentationFormat>Custom</PresentationFormat>
  <Paragraphs>491</Paragraphs>
  <Slides>36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Cambria Math</vt:lpstr>
      <vt:lpstr>Consolas</vt:lpstr>
      <vt:lpstr>Wingdings</vt:lpstr>
      <vt:lpstr>Wingdings 2</vt:lpstr>
      <vt:lpstr>SoftUni 16x9</vt:lpstr>
      <vt:lpstr>1_SoftUni 16x9</vt:lpstr>
      <vt:lpstr>Objects and Classes</vt:lpstr>
      <vt:lpstr>Table of Contents</vt:lpstr>
      <vt:lpstr>Objects and Classes</vt:lpstr>
      <vt:lpstr>Objects</vt:lpstr>
      <vt:lpstr>Classes</vt:lpstr>
      <vt:lpstr>Classes vs. Objects</vt:lpstr>
      <vt:lpstr>Objects and Classes – Example</vt:lpstr>
      <vt:lpstr>Problem: Day of Week</vt:lpstr>
      <vt:lpstr>Using the Built-in API Classes</vt:lpstr>
      <vt:lpstr>Built-in API Classes in .NET Framework</vt:lpstr>
      <vt:lpstr>Built-in .NET Classes – Examples</vt:lpstr>
      <vt:lpstr>Problem: Randomize Words</vt:lpstr>
      <vt:lpstr>Solution: Randomize Words</vt:lpstr>
      <vt:lpstr>Problem: Big Factorial</vt:lpstr>
      <vt:lpstr>Solution: Big Factorial</vt:lpstr>
      <vt:lpstr>Using the Built-in .NET Classes</vt:lpstr>
      <vt:lpstr>Defining Simple Classes</vt:lpstr>
      <vt:lpstr>Defining Simple Classes</vt:lpstr>
      <vt:lpstr>Problem: Distance between Points</vt:lpstr>
      <vt:lpstr>Solution: Distance between Points</vt:lpstr>
      <vt:lpstr>Solution: Distance between Points</vt:lpstr>
      <vt:lpstr>Problem: Closest Two Points</vt:lpstr>
      <vt:lpstr>Solution: Closest Two Points</vt:lpstr>
      <vt:lpstr>Solution: Closest Two Points (2)</vt:lpstr>
      <vt:lpstr>Solution: Closest Two Points (3)</vt:lpstr>
      <vt:lpstr>Class Operations</vt:lpstr>
      <vt:lpstr>Class Operations (2)</vt:lpstr>
      <vt:lpstr>Problem: Rectangle Position</vt:lpstr>
      <vt:lpstr>Problem: Sales Report</vt:lpstr>
      <vt:lpstr>Solution: Sales Report</vt:lpstr>
      <vt:lpstr>Solution: Sales Report (2)</vt:lpstr>
      <vt:lpstr>Defining Simple Classes</vt:lpstr>
      <vt:lpstr>Summary</vt:lpstr>
      <vt:lpstr>Objects and Classes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Objects and Classes</dc:title>
  <dc:subject>C# Basics Course</dc:subject>
  <dc:creator/>
  <cp:keywords>C#, programming,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2016-06-06T19:36:04Z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